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33"/>
  </p:notesMasterIdLst>
  <p:sldIdLst>
    <p:sldId id="259" r:id="rId6"/>
    <p:sldId id="262" r:id="rId7"/>
    <p:sldId id="264" r:id="rId8"/>
    <p:sldId id="459" r:id="rId9"/>
    <p:sldId id="266" r:id="rId10"/>
    <p:sldId id="480" r:id="rId11"/>
    <p:sldId id="422" r:id="rId12"/>
    <p:sldId id="497" r:id="rId13"/>
    <p:sldId id="498" r:id="rId14"/>
    <p:sldId id="507" r:id="rId15"/>
    <p:sldId id="481" r:id="rId16"/>
    <p:sldId id="508" r:id="rId17"/>
    <p:sldId id="509" r:id="rId18"/>
    <p:sldId id="510" r:id="rId19"/>
    <p:sldId id="514" r:id="rId20"/>
    <p:sldId id="515" r:id="rId21"/>
    <p:sldId id="494" r:id="rId22"/>
    <p:sldId id="511" r:id="rId23"/>
    <p:sldId id="512" r:id="rId24"/>
    <p:sldId id="513" r:id="rId25"/>
    <p:sldId id="516" r:id="rId26"/>
    <p:sldId id="502" r:id="rId27"/>
    <p:sldId id="501" r:id="rId28"/>
    <p:sldId id="274" r:id="rId29"/>
    <p:sldId id="460" r:id="rId30"/>
    <p:sldId id="506" r:id="rId31"/>
    <p:sldId id="42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BM Plex Sans" panose="020B0503050203000203" pitchFamily="34" charset="0"/>
      <p:regular r:id="rId38"/>
      <p:bold r:id="rId39"/>
      <p:italic r:id="rId40"/>
      <p:boldItalic r:id="rId41"/>
    </p:embeddedFont>
    <p:embeddedFont>
      <p:font typeface="IBM Plex Sans SemiBold" panose="020B0703050203000203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02" autoAdjust="0"/>
  </p:normalViewPr>
  <p:slideViewPr>
    <p:cSldViewPr snapToGrid="0">
      <p:cViewPr varScale="1">
        <p:scale>
          <a:sx n="99" d="100"/>
          <a:sy n="99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90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5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653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182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72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837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32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123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162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457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907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603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6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14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559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1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9. Как определить команду проекта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что делает в команде спонсор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228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81067"/>
            <a:ext cx="4574440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Лицо (или группа лиц), предоставляющее ресурсы и поддержку для проекта и ответственное за успех достижения стратегической цели.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Спонсор проекта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999;p97">
            <a:extLst>
              <a:ext uri="{FF2B5EF4-FFF2-40B4-BE49-F238E27FC236}">
                <a16:creationId xmlns:a16="http://schemas.microsoft.com/office/drawing/2014/main" id="{44DD2C55-38C7-4CD9-84A9-FF433A785F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4014" y="1770378"/>
            <a:ext cx="2152854" cy="21626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делает в команде заказчик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4771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81067"/>
            <a:ext cx="4179234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Лицо или организация, которые будут использовать продукт и результаты проекта.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Может быть как внешней по отношению к исполнителю организацией, так и внутренним отделом или департаментом самой компании-исполнителя.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Заказчик проекта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45025D-977D-4AF5-A39E-01765CAC7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87" y="1078915"/>
            <a:ext cx="2530059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78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81067"/>
            <a:ext cx="4574440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Определение и утверждение целей и результатов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Определение требований к продукту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Согласование лимитов финансирования проекта, ограничений, предположений и допущений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Выполнение арбитражных функций (при необходимости)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Приёмка продукта и результатов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Использование выгод и результатов проекта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Функции заказчика проекта / </a:t>
            </a:r>
            <a:r>
              <a:rPr lang="en-US" dirty="0">
                <a:solidFill>
                  <a:schemeClr val="dk1"/>
                </a:solidFill>
              </a:rPr>
              <a:t>Product owner-</a:t>
            </a:r>
            <a:r>
              <a:rPr lang="ru-RU" dirty="0">
                <a:solidFill>
                  <a:schemeClr val="dk1"/>
                </a:solidFill>
              </a:rPr>
              <a:t>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Google Shape;1068;p102" descr="preencoded.png">
            <a:extLst>
              <a:ext uri="{FF2B5EF4-FFF2-40B4-BE49-F238E27FC236}">
                <a16:creationId xmlns:a16="http://schemas.microsoft.com/office/drawing/2014/main" id="{EC89339E-663B-4BB7-90CD-104D64A57D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5012" y="1562018"/>
            <a:ext cx="1677356" cy="2435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0609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Эксперты/исполнители – как понять кто нужен?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332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81067"/>
            <a:ext cx="4574440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БФТ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ТЗ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Содержание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Дорожная карта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ИСР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План-график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Источники информации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49C7E9B-B125-4920-82F7-4C0E61432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21" y="1155295"/>
            <a:ext cx="4613818" cy="326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1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распределить ответственность между всеми?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7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81067"/>
            <a:ext cx="3891084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Инструмент визуального представления распределения ответственности и полномочий в проекте.</a:t>
            </a:r>
          </a:p>
          <a:p>
            <a:pPr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ru-RU" sz="1400" dirty="0"/>
          </a:p>
          <a:p>
            <a:pPr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4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Матрица RACI позволяет избежать недопонимания в вопросах, связанных с правами, обязанностями и границами ответственности участников проекта.</a:t>
            </a: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Матрица </a:t>
            </a:r>
            <a:r>
              <a:rPr lang="en-US" dirty="0">
                <a:solidFill>
                  <a:schemeClr val="dk1"/>
                </a:solidFill>
              </a:rPr>
              <a:t>RACI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4FDCCA-2169-432D-9BF2-1B25792BC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10077"/>
            <a:ext cx="4172919" cy="31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296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81067"/>
            <a:ext cx="7743845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Responsible</a:t>
            </a:r>
            <a:r>
              <a:rPr lang="ru-RU" sz="14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(исполнитель):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отвечает за выполнение задачи.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Accountable</a:t>
            </a:r>
            <a:r>
              <a:rPr lang="ru-RU" sz="14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(ответственный):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отвечает за качество и утверждение результатов выполнения задачи. Обладатель этой роли наделяется полномочиями для осуществления обратной связи с исполнителями.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Consulted</a:t>
            </a:r>
            <a:r>
              <a:rPr lang="ru-RU" sz="14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(консультант, эксперт):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привлекается как носитель уникальных знаний (например, эксперт в предметной области).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Informed</a:t>
            </a:r>
            <a:r>
              <a:rPr lang="ru-RU" sz="14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 (информируемый):</a:t>
            </a:r>
            <a:r>
              <a:rPr lang="ru-RU" sz="14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его необходимо держать в курсе принимаемых решений и/или хода выполнения задачи (чаще всего в одностороннем порядке, т.к. у него нет полномочий напрямую влиять на выполнение задачи).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Аббревиатура </a:t>
            </a:r>
            <a:r>
              <a:rPr lang="en-US" dirty="0">
                <a:solidFill>
                  <a:schemeClr val="dk1"/>
                </a:solidFill>
              </a:rPr>
              <a:t>RACI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237459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Пример матрицы </a:t>
            </a:r>
            <a:r>
              <a:rPr lang="en-US" dirty="0">
                <a:solidFill>
                  <a:schemeClr val="dk1"/>
                </a:solidFill>
              </a:rPr>
              <a:t>RACI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C758EE-41EE-4BBF-A585-C3226227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24" y="1295798"/>
            <a:ext cx="7251743" cy="327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79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617395"/>
            <a:ext cx="3977757" cy="31483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Accountable</a:t>
            </a:r>
            <a:r>
              <a:rPr lang="ru-RU" sz="140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должен быть только один</a:t>
            </a:r>
            <a:endParaRPr lang="en-US" sz="140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Responsible</a:t>
            </a:r>
            <a:r>
              <a:rPr lang="ru-RU" sz="140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должен быть по каждой операции (работе), их может быть несколько, прич</a:t>
            </a:r>
            <a:r>
              <a:rPr lang="ru-RU" sz="1400" dirty="0"/>
              <a:t>ё</a:t>
            </a:r>
            <a:r>
              <a:rPr lang="ru-RU" sz="140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 возможны совмещения</a:t>
            </a:r>
            <a:endParaRPr lang="en-US" sz="1400" dirty="0"/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Каждая деятельность обязательно должна иметь </a:t>
            </a:r>
            <a:r>
              <a:rPr lang="ru-RU" sz="14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Accountable</a:t>
            </a:r>
            <a:r>
              <a:rPr lang="ru-RU" sz="1400" b="1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 </a:t>
            </a:r>
            <a:r>
              <a:rPr lang="ru-RU" sz="1400" b="1" i="0" u="none" strike="noStrike" cap="none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Responsible</a:t>
            </a:r>
            <a:endParaRPr lang="ru-RU" sz="140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Важные правила для матрицы </a:t>
            </a:r>
            <a:r>
              <a:rPr lang="en-US" dirty="0">
                <a:solidFill>
                  <a:schemeClr val="dk1"/>
                </a:solidFill>
              </a:rPr>
              <a:t>RACI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Google Shape;1114;p106" descr="preencoded.png">
            <a:extLst>
              <a:ext uri="{FF2B5EF4-FFF2-40B4-BE49-F238E27FC236}">
                <a16:creationId xmlns:a16="http://schemas.microsoft.com/office/drawing/2014/main" id="{6D8A846D-EB4D-4C1C-A912-6729305846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5485" y="1617395"/>
            <a:ext cx="1490420" cy="2140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7721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272539"/>
            <a:ext cx="3852000" cy="312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мобильного приложения для небольшого частного коммерческого банка с нуля.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 заказчика, который имеет общее представление, каким должно быть мобильное приложение, какие функции оно должно выполнять, есть потребность разработать MVP продукта и он готов активно участвовать в разработке.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4" y="512400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508931" y="2379945"/>
            <a:ext cx="2819256" cy="1206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Определим команду, распределим ответственность и сформируем матрицу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RACI</a:t>
            </a:r>
            <a:endParaRPr kumimoji="0" lang="ru-RU" sz="1600" b="0" i="0" u="none" strike="noStrike" kern="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307299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96724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237717"/>
            <a:ext cx="434871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Команда проекта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Матрица </a:t>
            </a:r>
            <a:r>
              <a:rPr lang="en-US" sz="1600" dirty="0">
                <a:solidFill>
                  <a:schemeClr val="dk1"/>
                </a:solidFill>
              </a:rPr>
              <a:t>RACI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Кто из специалистов нужен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Распределение зоны ответственности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  <a:endParaRPr lang="ru-RU"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216F60-4429-4032-A2CF-7A94F8D6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451" y="1425164"/>
            <a:ext cx="1679439" cy="28716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входит в команду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78610"/>
            <a:ext cx="4380713" cy="27409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Руководитель проекта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Спонсор проекта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Заказчик/Владелец продукта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Эксперты/Исполнители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Привлечённые компании-подрядчики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Команда проекта / Рабочая группа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118155-92C7-4997-9317-EF47FA799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13" y="2440982"/>
            <a:ext cx="3707687" cy="229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1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Вспомним! За что отвечает руководитель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793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Руководитель проекта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7" name="Google Shape;1445;p80">
            <a:extLst>
              <a:ext uri="{FF2B5EF4-FFF2-40B4-BE49-F238E27FC236}">
                <a16:creationId xmlns:a16="http://schemas.microsoft.com/office/drawing/2014/main" id="{0CD324DC-3837-4224-BC99-1E0D3E744450}"/>
              </a:ext>
            </a:extLst>
          </p:cNvPr>
          <p:cNvSpPr txBox="1"/>
          <p:nvPr/>
        </p:nvSpPr>
        <p:spPr>
          <a:xfrm>
            <a:off x="535576" y="2492959"/>
            <a:ext cx="3184017" cy="1546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defTabSz="534650">
              <a:buClr>
                <a:srgbClr val="000000"/>
              </a:buClr>
            </a:pPr>
            <a:r>
              <a:rPr lang="ru-RU" kern="0" dirty="0">
                <a:solidFill>
                  <a:srgbClr val="000000"/>
                </a:solidFill>
                <a:latin typeface="IBM Plex Sans" panose="020B0503050203000203" pitchFamily="34" charset="0"/>
                <a:sym typeface="Arial"/>
              </a:rPr>
              <a:t>Лицо, назначенное исполняющей организацией возглавить команду и отвечающее за достижение целей проекта.</a:t>
            </a:r>
          </a:p>
        </p:txBody>
      </p:sp>
      <p:sp>
        <p:nvSpPr>
          <p:cNvPr id="8" name="Google Shape;1447;p80">
            <a:extLst>
              <a:ext uri="{FF2B5EF4-FFF2-40B4-BE49-F238E27FC236}">
                <a16:creationId xmlns:a16="http://schemas.microsoft.com/office/drawing/2014/main" id="{763D80C5-9239-40B1-9393-493F2D0154FF}"/>
              </a:ext>
            </a:extLst>
          </p:cNvPr>
          <p:cNvSpPr txBox="1"/>
          <p:nvPr/>
        </p:nvSpPr>
        <p:spPr>
          <a:xfrm>
            <a:off x="5067746" y="2274123"/>
            <a:ext cx="3425326" cy="198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5244" rIns="0" bIns="0" anchor="t" anchorCtr="0">
            <a:noAutofit/>
          </a:bodyPr>
          <a:lstStyle/>
          <a:p>
            <a:pPr defTabSz="534650">
              <a:buClr>
                <a:srgbClr val="000000"/>
              </a:buClr>
            </a:pPr>
            <a:r>
              <a:rPr lang="ru-RU" kern="0" dirty="0">
                <a:solidFill>
                  <a:srgbClr val="000000"/>
                </a:solidFill>
                <a:latin typeface="IBM Plex Sans" panose="020B0503050203000203" pitchFamily="34" charset="0"/>
                <a:sym typeface="Arial"/>
              </a:rPr>
              <a:t>Главное лицо в проекте, от личностных и деловых качеств которого зависит степень достижения целей проекта и его успех.</a:t>
            </a:r>
          </a:p>
        </p:txBody>
      </p:sp>
      <p:sp>
        <p:nvSpPr>
          <p:cNvPr id="9" name="Google Shape;1448;p80">
            <a:extLst>
              <a:ext uri="{FF2B5EF4-FFF2-40B4-BE49-F238E27FC236}">
                <a16:creationId xmlns:a16="http://schemas.microsoft.com/office/drawing/2014/main" id="{E0C6BB19-B357-4C89-8D64-EC3F1E1DCCF7}"/>
              </a:ext>
            </a:extLst>
          </p:cNvPr>
          <p:cNvSpPr/>
          <p:nvPr/>
        </p:nvSpPr>
        <p:spPr>
          <a:xfrm>
            <a:off x="535576" y="1661840"/>
            <a:ext cx="612281" cy="61228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53465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IBM Plex Sans" panose="020B0503050203000203" pitchFamily="34" charset="0"/>
              <a:sym typeface="Arial"/>
            </a:endParaRPr>
          </a:p>
        </p:txBody>
      </p:sp>
      <p:sp>
        <p:nvSpPr>
          <p:cNvPr id="10" name="Google Shape;1452;p80">
            <a:extLst>
              <a:ext uri="{FF2B5EF4-FFF2-40B4-BE49-F238E27FC236}">
                <a16:creationId xmlns:a16="http://schemas.microsoft.com/office/drawing/2014/main" id="{908374D8-70B0-4476-912D-0CADCF05AE99}"/>
              </a:ext>
            </a:extLst>
          </p:cNvPr>
          <p:cNvSpPr/>
          <p:nvPr/>
        </p:nvSpPr>
        <p:spPr>
          <a:xfrm>
            <a:off x="5067746" y="1661841"/>
            <a:ext cx="612282" cy="61228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534650">
              <a:buClr>
                <a:srgbClr val="000000"/>
              </a:buClr>
            </a:pPr>
            <a:endParaRPr kern="0">
              <a:solidFill>
                <a:srgbClr val="000000"/>
              </a:solidFill>
              <a:latin typeface="IBM Plex Sans" panose="020B0503050203000203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09570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793</Words>
  <Application>Microsoft Office PowerPoint</Application>
  <PresentationFormat>Экран (16:9)</PresentationFormat>
  <Paragraphs>138</Paragraphs>
  <Slides>27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27</vt:i4>
      </vt:variant>
    </vt:vector>
  </HeadingPairs>
  <TitlesOfParts>
    <vt:vector size="38" baseType="lpstr">
      <vt:lpstr>IBM Plex Sans SemiBold</vt:lpstr>
      <vt:lpstr>Wingdings</vt:lpstr>
      <vt:lpstr>IBM Plex Sans</vt:lpstr>
      <vt:lpstr>Calibri</vt:lpstr>
      <vt:lpstr>Roboto</vt:lpstr>
      <vt:lpstr>Arial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Кто входит в команду проекта?</vt:lpstr>
      <vt:lpstr>Команда проекта / Рабочая группа</vt:lpstr>
      <vt:lpstr>Вспомним! За что отвечает руководитель проекта?</vt:lpstr>
      <vt:lpstr>Руководитель проекта</vt:lpstr>
      <vt:lpstr>А что делает в команде спонсор проекта?</vt:lpstr>
      <vt:lpstr>Спонсор проекта</vt:lpstr>
      <vt:lpstr>Что делает в команде заказчик проекта?</vt:lpstr>
      <vt:lpstr>Заказчик проекта</vt:lpstr>
      <vt:lpstr>Функции заказчика проекта / Product owner-а</vt:lpstr>
      <vt:lpstr>Эксперты/исполнители – как понять кто нужен?</vt:lpstr>
      <vt:lpstr>Источники информации</vt:lpstr>
      <vt:lpstr>Как распределить ответственность между всеми?</vt:lpstr>
      <vt:lpstr>Матрица RACI</vt:lpstr>
      <vt:lpstr>Аббревиатура RACI</vt:lpstr>
      <vt:lpstr>Пример матрицы RACI</vt:lpstr>
      <vt:lpstr>Важные правила для матрицы RACI</vt:lpstr>
      <vt:lpstr>Кейсы</vt:lpstr>
      <vt:lpstr>Презентация PowerPoint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104</cp:revision>
  <dcterms:modified xsi:type="dcterms:W3CDTF">2022-05-06T15:12:05Z</dcterms:modified>
</cp:coreProperties>
</file>